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3"/>
  </p:notesMasterIdLst>
  <p:sldIdLst>
    <p:sldId id="256" r:id="rId2"/>
    <p:sldId id="267" r:id="rId3"/>
    <p:sldId id="262" r:id="rId4"/>
    <p:sldId id="263" r:id="rId5"/>
    <p:sldId id="275" r:id="rId6"/>
    <p:sldId id="274" r:id="rId7"/>
    <p:sldId id="279" r:id="rId8"/>
    <p:sldId id="280" r:id="rId9"/>
    <p:sldId id="276" r:id="rId10"/>
    <p:sldId id="278" r:id="rId11"/>
    <p:sldId id="277" r:id="rId12"/>
    <p:sldId id="268" r:id="rId13"/>
    <p:sldId id="269" r:id="rId14"/>
    <p:sldId id="270" r:id="rId15"/>
    <p:sldId id="271" r:id="rId16"/>
    <p:sldId id="272" r:id="rId17"/>
    <p:sldId id="273" r:id="rId18"/>
    <p:sldId id="281" r:id="rId19"/>
    <p:sldId id="260" r:id="rId20"/>
    <p:sldId id="261" r:id="rId21"/>
    <p:sldId id="26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saba Jakab" initials="CJ" lastIdx="1" clrIdx="0">
    <p:extLst>
      <p:ext uri="{19B8F6BF-5375-455C-9EA6-DF929625EA0E}">
        <p15:presenceInfo xmlns:p15="http://schemas.microsoft.com/office/powerpoint/2012/main" userId="f2e321dfbbcc90a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3788" autoAdjust="0"/>
  </p:normalViewPr>
  <p:slideViewPr>
    <p:cSldViewPr snapToGrid="0">
      <p:cViewPr varScale="1">
        <p:scale>
          <a:sx n="86" d="100"/>
          <a:sy n="86" d="100"/>
        </p:scale>
        <p:origin x="14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A35948-6187-42CD-BF87-298E26E2316E}" type="datetimeFigureOut">
              <a:rPr lang="hu-HU" smtClean="0"/>
              <a:t>2016.04.28.</a:t>
            </a:fld>
            <a:endParaRPr lang="hu-H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35FB3E-AB30-4F27-91E9-9D9EE2715A1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41427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A panoráma a fényképezést megelőző négy látványélmény egyike.</a:t>
            </a:r>
          </a:p>
          <a:p>
            <a:r>
              <a:rPr lang="hu-HU" dirty="0" smtClean="0"/>
              <a:t>Veduta- Részletes, realista</a:t>
            </a:r>
            <a:r>
              <a:rPr lang="hu-HU" baseline="0" dirty="0" smtClean="0"/>
              <a:t> festmény, vagy rajz vagy metszet amegy egy várost, vagy egyéb helységet ábrázol</a:t>
            </a:r>
            <a:endParaRPr lang="hu-HU" dirty="0" smtClean="0"/>
          </a:p>
          <a:p>
            <a:r>
              <a:rPr lang="hu-HU" dirty="0" smtClean="0"/>
              <a:t>Laterna Magica-</a:t>
            </a:r>
            <a:r>
              <a:rPr lang="hu-HU" baseline="0" dirty="0" smtClean="0"/>
              <a:t> Modern diavetítő őse</a:t>
            </a:r>
            <a:endParaRPr lang="hu-HU" dirty="0" smtClean="0"/>
          </a:p>
          <a:p>
            <a:r>
              <a:rPr lang="hu-HU" dirty="0" smtClean="0"/>
              <a:t>-Dioráma: Több</a:t>
            </a:r>
            <a:r>
              <a:rPr lang="hu-HU" baseline="0" dirty="0" smtClean="0"/>
              <a:t> vászonra festett kép mozgatásával egy fényforrás előtt</a:t>
            </a:r>
            <a:endParaRPr lang="hu-HU" dirty="0" smtClean="0"/>
          </a:p>
          <a:p>
            <a:r>
              <a:rPr lang="hu-HU" dirty="0" smtClean="0"/>
              <a:t>A panorámakép egy fotótechnikai megoldás. Ezeket a képeket általában több darabból rakják össze.</a:t>
            </a:r>
          </a:p>
          <a:p>
            <a:r>
              <a:rPr lang="hu-HU" dirty="0" smtClean="0"/>
              <a:t>A panorámaképeknek olyan egyedi hangulatuk, bájuk van, amit egy nagylátószögű, vagy halszemoptikával nem tudunk visszaadni.</a:t>
            </a:r>
          </a:p>
          <a:p>
            <a:r>
              <a:rPr lang="hu-HU" dirty="0" smtClean="0"/>
              <a:t>Panorámaképet általában több összeillesztett fotóból nyerhetünk. Egy panorámafotót jellemezhet az oldalainak egymáshoz viszonyított aránya. </a:t>
            </a:r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5FB3E-AB30-4F27-91E9-9D9EE2715A1D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56386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 smtClean="0"/>
              <a:t>1. Olyan pontokat kell keresnünk, amelyek megbízhatóan jellemzik az adott képen látható objektumokat.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 smtClean="0"/>
              <a:t>2. A képekből kinyert pontokat meg kell feleltetni egymásnak.</a:t>
            </a:r>
          </a:p>
          <a:p>
            <a:r>
              <a:rPr lang="hu-HU" dirty="0" smtClean="0"/>
              <a:t>3. A megfeleltetések közül azokat kell kiválasztani, melyek valóban jó pontpárok, vagyis ugyanahhoz az objektumhoz tartoznak.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 smtClean="0"/>
              <a:t>4. A helyes párosításból elő kell állítanunk a transzformációhoz szükséges adatokat, majd végrehajtani azt.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 smtClean="0"/>
              <a:t>5. Két kép illesztése után felmerülhetnek problémák, mint például az illesztési vonalak feltűnősége, vagy kettőnél több kép illesztése.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dirty="0" smtClean="0"/>
          </a:p>
          <a:p>
            <a:endParaRPr lang="hu-HU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5FB3E-AB30-4F27-91E9-9D9EE2715A1D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32171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5FB3E-AB30-4F27-91E9-9D9EE2715A1D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5946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4/28/2016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4/28/2016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4/28/2016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4/28/2016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4/28/2016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4/28/2016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4/28/2016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Planar homography mosaicing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7514566" y="4777381"/>
            <a:ext cx="4743337" cy="1681085"/>
          </a:xfrm>
        </p:spPr>
        <p:txBody>
          <a:bodyPr>
            <a:normAutofit lnSpcReduction="10000"/>
          </a:bodyPr>
          <a:lstStyle/>
          <a:p>
            <a:r>
              <a:rPr lang="sk-SK" dirty="0" smtClean="0"/>
              <a:t>KéSZíTETTE:	Balogh Attila</a:t>
            </a:r>
          </a:p>
          <a:p>
            <a:r>
              <a:rPr lang="sk-SK" dirty="0"/>
              <a:t>	</a:t>
            </a:r>
            <a:r>
              <a:rPr lang="sk-SK" dirty="0" smtClean="0"/>
              <a:t>		Gyürky Csaba</a:t>
            </a:r>
          </a:p>
          <a:p>
            <a:r>
              <a:rPr lang="sk-SK" dirty="0"/>
              <a:t>	</a:t>
            </a:r>
            <a:r>
              <a:rPr lang="sk-SK" dirty="0" smtClean="0"/>
              <a:t>		Jakab </a:t>
            </a:r>
            <a:r>
              <a:rPr lang="sk-SK" dirty="0"/>
              <a:t>Csaba</a:t>
            </a:r>
            <a:endParaRPr lang="sk-SK" dirty="0" smtClean="0"/>
          </a:p>
          <a:p>
            <a:r>
              <a:rPr lang="sk-SK" dirty="0"/>
              <a:t>	</a:t>
            </a:r>
            <a:r>
              <a:rPr lang="sk-SK" dirty="0" smtClean="0"/>
              <a:t>		Szabó Gergely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781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Panoráma: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 smtClean="0"/>
          </a:p>
          <a:p>
            <a:r>
              <a:rPr lang="hu-HU" dirty="0" smtClean="0"/>
              <a:t>Négy látványelem egyike</a:t>
            </a:r>
          </a:p>
          <a:p>
            <a:endParaRPr lang="hu-HU" dirty="0"/>
          </a:p>
          <a:p>
            <a:r>
              <a:rPr lang="hu-HU" dirty="0" smtClean="0"/>
              <a:t>Fotótechnikai megoldás</a:t>
            </a:r>
          </a:p>
          <a:p>
            <a:endParaRPr lang="hu-HU" dirty="0"/>
          </a:p>
          <a:p>
            <a:r>
              <a:rPr lang="hu-HU" dirty="0" smtClean="0"/>
              <a:t>Több összeillesztett fotó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8011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Panorámakép készítése:	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04293" y="1687158"/>
            <a:ext cx="8946541" cy="419548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hu-HU" dirty="0" smtClean="0"/>
              <a:t>Képjellemző pontok detektálása mindkét képen</a:t>
            </a:r>
          </a:p>
          <a:p>
            <a:pPr>
              <a:lnSpc>
                <a:spcPct val="150000"/>
              </a:lnSpc>
            </a:pPr>
            <a:r>
              <a:rPr lang="hu-HU" dirty="0" smtClean="0"/>
              <a:t>Összetartozó pontpárok megkeresése</a:t>
            </a:r>
            <a:endParaRPr lang="hu-H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88" y="2910624"/>
            <a:ext cx="10285688" cy="367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72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374776"/>
            <a:ext cx="8946541" cy="4195481"/>
          </a:xfrm>
        </p:spPr>
        <p:txBody>
          <a:bodyPr/>
          <a:lstStyle/>
          <a:p>
            <a:r>
              <a:rPr lang="hu-HU" dirty="0" smtClean="0"/>
              <a:t>Megtalált összetartozó pontok segítségével megtörténik az illesztés(harmography)</a:t>
            </a:r>
            <a:endParaRPr lang="hu-H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6940" y="2253809"/>
            <a:ext cx="8316159" cy="4270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26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thumb/a/a0/Rochester_NY.jpg/800px-Rochester_N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535" y="815340"/>
            <a:ext cx="10034674" cy="4671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428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Lépések	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Sarokpont detektálás</a:t>
            </a:r>
          </a:p>
          <a:p>
            <a:endParaRPr lang="hu-HU" dirty="0"/>
          </a:p>
          <a:p>
            <a:r>
              <a:rPr lang="hu-HU" dirty="0" smtClean="0"/>
              <a:t>Sarokpont párosítás</a:t>
            </a:r>
          </a:p>
          <a:p>
            <a:endParaRPr lang="hu-HU" dirty="0"/>
          </a:p>
          <a:p>
            <a:r>
              <a:rPr lang="hu-HU" dirty="0" smtClean="0"/>
              <a:t>Párosított pontok szűrése</a:t>
            </a:r>
          </a:p>
          <a:p>
            <a:endParaRPr lang="hu-HU" dirty="0"/>
          </a:p>
          <a:p>
            <a:r>
              <a:rPr lang="hu-HU" dirty="0" smtClean="0"/>
              <a:t>Transzformáció</a:t>
            </a:r>
          </a:p>
          <a:p>
            <a:endParaRPr lang="hu-HU" dirty="0"/>
          </a:p>
          <a:p>
            <a:r>
              <a:rPr lang="hu-HU" dirty="0" smtClean="0"/>
              <a:t>Utómunkálatok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11502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Sarokpont detektálás	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1853248"/>
            <a:ext cx="8946541" cy="363474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hu-HU" dirty="0" smtClean="0"/>
              <a:t>Olyan pontok ahol az élek találkoznak</a:t>
            </a:r>
          </a:p>
          <a:p>
            <a:pPr>
              <a:lnSpc>
                <a:spcPct val="150000"/>
              </a:lnSpc>
            </a:pPr>
            <a:r>
              <a:rPr lang="hu-HU" dirty="0" smtClean="0"/>
              <a:t>Élek találkozásánál ez a függvény minden irányban nagyot változik</a:t>
            </a:r>
          </a:p>
          <a:p>
            <a:pPr>
              <a:lnSpc>
                <a:spcPct val="150000"/>
              </a:lnSpc>
            </a:pPr>
            <a:r>
              <a:rPr lang="hu-HU" dirty="0" smtClean="0"/>
              <a:t>Ezek a pontok megbízhatóak, mert ellenállnak a geometriai és fotometria deformációk.</a:t>
            </a:r>
          </a:p>
          <a:p>
            <a:pPr>
              <a:lnSpc>
                <a:spcPct val="150000"/>
              </a:lnSpc>
            </a:pPr>
            <a:r>
              <a:rPr lang="hu-HU" dirty="0" smtClean="0"/>
              <a:t>A Harris sarokdetektáló algoritmussal nyerhetőek ki könnyen ezek a pontok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3522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Harris sarokdetektáló algoritmus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853248"/>
            <a:ext cx="8946541" cy="4395151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hu-HU" dirty="0" smtClean="0"/>
              <a:t>Módszer lényege, hogy a képpontokhoz meghatározzuk az intenzitás értékéből számolt kovariancia mátrix sajátértékeit.</a:t>
            </a:r>
          </a:p>
          <a:p>
            <a:pPr>
              <a:lnSpc>
                <a:spcPct val="150000"/>
              </a:lnSpc>
            </a:pPr>
            <a:r>
              <a:rPr lang="hu-HU" dirty="0" smtClean="0"/>
              <a:t>Többlépcsős szűrés után megmarad pontok lesznek a kép jellemző pontjainak</a:t>
            </a:r>
          </a:p>
          <a:p>
            <a:pPr>
              <a:lnSpc>
                <a:spcPct val="150000"/>
              </a:lnSpc>
            </a:pPr>
            <a:r>
              <a:rPr lang="hu-HU" dirty="0" smtClean="0"/>
              <a:t>Az algoritmus két empirikus paramétert is tartalmaz, melyek ideális értéke erősen függ a vizságlat környezet jellemzőitől</a:t>
            </a:r>
            <a:endParaRPr lang="hu-HU" dirty="0"/>
          </a:p>
          <a:p>
            <a:pPr>
              <a:lnSpc>
                <a:spcPct val="150000"/>
              </a:lnSpc>
            </a:pPr>
            <a:r>
              <a:rPr lang="hu-HU" dirty="0" smtClean="0"/>
              <a:t>Ezek segíségével nyert háromdimenziós koordináták kellő mennyiségű és pontosságú adatot szolgáltatnak a modellkezelő modul számára</a:t>
            </a:r>
          </a:p>
        </p:txBody>
      </p:sp>
    </p:spTree>
    <p:extLst>
      <p:ext uri="{BB962C8B-B14F-4D97-AF65-F5344CB8AC3E}">
        <p14:creationId xmlns:p14="http://schemas.microsoft.com/office/powerpoint/2010/main" val="71967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Sarokpont párosítás - </a:t>
            </a:r>
            <a:r>
              <a:rPr lang="en-US" b="1" dirty="0"/>
              <a:t>SSD</a:t>
            </a:r>
            <a:r>
              <a:rPr lang="en-US" dirty="0"/>
              <a:t> - Sum of Squared Difference: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01" y="2125980"/>
            <a:ext cx="8946541" cy="3922749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hu-HU" dirty="0" smtClean="0"/>
              <a:t>Az </a:t>
            </a:r>
            <a:r>
              <a:rPr lang="hu-HU" dirty="0"/>
              <a:t>egyes pontokat párosítani tudjuk, tulajdonságokat kell kinyernünk róluk</a:t>
            </a:r>
            <a:r>
              <a:rPr lang="hu-HU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hu-HU" dirty="0" smtClean="0"/>
              <a:t>Sarokpontok </a:t>
            </a:r>
            <a:r>
              <a:rPr lang="hu-HU" dirty="0"/>
              <a:t>körüli négyzet pontjait sor folytonosan, </a:t>
            </a:r>
            <a:endParaRPr lang="hu-HU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hu-HU" dirty="0"/>
              <a:t>	</a:t>
            </a:r>
            <a:r>
              <a:rPr lang="hu-HU" dirty="0" smtClean="0"/>
              <a:t>majd </a:t>
            </a:r>
            <a:r>
              <a:rPr lang="hu-HU" dirty="0"/>
              <a:t>az így előállt vektorokat hasonlítsuk </a:t>
            </a:r>
            <a:r>
              <a:rPr lang="hu-HU" dirty="0" smtClean="0"/>
              <a:t>össze</a:t>
            </a:r>
          </a:p>
          <a:p>
            <a:pPr>
              <a:lnSpc>
                <a:spcPct val="150000"/>
              </a:lnSpc>
            </a:pPr>
            <a:r>
              <a:rPr lang="hu-HU" dirty="0" smtClean="0"/>
              <a:t>A </a:t>
            </a:r>
            <a:r>
              <a:rPr lang="hu-HU" dirty="0"/>
              <a:t>vektorok négyzetes </a:t>
            </a:r>
            <a:r>
              <a:rPr lang="hu-HU" dirty="0" smtClean="0"/>
              <a:t>eltérésének vizsgálatával kapott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hu-HU" dirty="0"/>
              <a:t>	</a:t>
            </a:r>
            <a:r>
              <a:rPr lang="hu-HU" dirty="0" smtClean="0"/>
              <a:t>eltérés szerint sorba állítjuk a vektorokat</a:t>
            </a:r>
          </a:p>
          <a:p>
            <a:pPr>
              <a:lnSpc>
                <a:spcPct val="150000"/>
              </a:lnSpc>
            </a:pPr>
            <a:r>
              <a:rPr lang="hu-HU" dirty="0" smtClean="0"/>
              <a:t>A legkisebb eltérésűeket párosítjuk össze</a:t>
            </a:r>
            <a:endParaRPr lang="hu-HU" dirty="0"/>
          </a:p>
        </p:txBody>
      </p:sp>
      <p:pic>
        <p:nvPicPr>
          <p:cNvPr id="2050" name="Picture 2" descr="https://upload.wikimedia.org/wikipedia/commons/2/21/Panoramic_photo_corner_find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949" y="2765641"/>
            <a:ext cx="3707765" cy="3283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954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Párosított pontok szűrése	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hu-HU" dirty="0" smtClean="0"/>
              <a:t>Ez egy iteratív módszer, mely egy ponthalmazból kiszűri az outlinereket – azok a pontok, amelyek a legkevésbé illeszkednek </a:t>
            </a:r>
          </a:p>
          <a:p>
            <a:pPr>
              <a:lnSpc>
                <a:spcPct val="150000"/>
              </a:lnSpc>
            </a:pPr>
            <a:r>
              <a:rPr lang="hu-HU" dirty="0" smtClean="0"/>
              <a:t>Véletlenszerűen választ pontokat a halmazból</a:t>
            </a:r>
          </a:p>
          <a:p>
            <a:pPr>
              <a:lnSpc>
                <a:spcPct val="150000"/>
              </a:lnSpc>
            </a:pPr>
            <a:r>
              <a:rPr lang="hu-HU" dirty="0" smtClean="0"/>
              <a:t>Leteszteli az összes többi pontot, hogy mennyire illeszkedik a kiválasztott modellbe, vagyis, hogy inliner-e</a:t>
            </a:r>
          </a:p>
          <a:p>
            <a:pPr>
              <a:lnSpc>
                <a:spcPct val="150000"/>
              </a:lnSpc>
            </a:pPr>
            <a:r>
              <a:rPr lang="hu-HU" dirty="0" smtClean="0"/>
              <a:t>Minél több az inliner, annál jobb a modell</a:t>
            </a:r>
          </a:p>
          <a:p>
            <a:pPr>
              <a:lnSpc>
                <a:spcPct val="150000"/>
              </a:lnSpc>
            </a:pPr>
            <a:r>
              <a:rPr lang="hu-HU" dirty="0" smtClean="0"/>
              <a:t>Megadott iterációs lépés alatt talált legjobb modell dja vissza</a:t>
            </a:r>
          </a:p>
          <a:p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99603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Transzformáció: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280160"/>
            <a:ext cx="9275128" cy="496823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60000"/>
              </a:lnSpc>
            </a:pPr>
            <a:r>
              <a:rPr lang="hu-HU" dirty="0"/>
              <a:t>A RANSAC szűrés után megmaradó pontpárokból felírható egy túlhatározott lineáris </a:t>
            </a:r>
            <a:r>
              <a:rPr lang="hu-HU" dirty="0" smtClean="0"/>
              <a:t>egyenletrendszer</a:t>
            </a:r>
          </a:p>
          <a:p>
            <a:pPr>
              <a:lnSpc>
                <a:spcPct val="160000"/>
              </a:lnSpc>
            </a:pPr>
            <a:r>
              <a:rPr lang="hu-HU" dirty="0"/>
              <a:t>Ennek az egyenletrendszernek a megoldásából felírható a </a:t>
            </a:r>
            <a:r>
              <a:rPr lang="hu-HU" dirty="0" smtClean="0"/>
              <a:t>homográfia ami az egyik képet a másikba viszi át</a:t>
            </a:r>
          </a:p>
          <a:p>
            <a:pPr>
              <a:lnSpc>
                <a:spcPct val="160000"/>
              </a:lnSpc>
            </a:pPr>
            <a:r>
              <a:rPr lang="hu-HU" dirty="0" smtClean="0"/>
              <a:t>Esetünkben ez egy 3x3-as mátrix, ami tartalmazza a szükséges transzformációkat, hogy illeszkedjenek</a:t>
            </a:r>
          </a:p>
          <a:p>
            <a:pPr>
              <a:lnSpc>
                <a:spcPct val="160000"/>
              </a:lnSpc>
            </a:pPr>
            <a:r>
              <a:rPr lang="hu-HU" dirty="0" smtClean="0"/>
              <a:t>Eredeti </a:t>
            </a:r>
            <a:r>
              <a:rPr lang="hu-HU" dirty="0"/>
              <a:t>kép homogén koordinátájának transzponáltját, azt megszorozzuk balról a homográfia mátrixával, akkor az új kép koordinátáinak egy </a:t>
            </a:r>
            <a:r>
              <a:rPr lang="el-GR" dirty="0"/>
              <a:t>ω-</a:t>
            </a:r>
            <a:r>
              <a:rPr lang="hu-HU" dirty="0"/>
              <a:t>szorosát kapjuk</a:t>
            </a:r>
            <a:r>
              <a:rPr lang="hu-HU" dirty="0" smtClean="0"/>
              <a:t>.</a:t>
            </a:r>
          </a:p>
          <a:p>
            <a:pPr>
              <a:lnSpc>
                <a:spcPct val="160000"/>
              </a:lnSpc>
            </a:pPr>
            <a:r>
              <a:rPr lang="hu-HU" dirty="0" smtClean="0"/>
              <a:t> </a:t>
            </a:r>
            <a:r>
              <a:rPr lang="hu-HU" dirty="0"/>
              <a:t>Az </a:t>
            </a:r>
            <a:r>
              <a:rPr lang="el-GR" dirty="0"/>
              <a:t>ω </a:t>
            </a:r>
            <a:r>
              <a:rPr lang="hu-HU" dirty="0"/>
              <a:t>a mátrixszorzás után alakul ki a 3. koordinátában. Ezzel leosztva kapjuk az új koordinátákat.</a:t>
            </a:r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2643866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/>
              <a:t>Homografia</a:t>
            </a:r>
            <a:r>
              <a:rPr lang="hu-HU" b="1" dirty="0"/>
              <a:t> </a:t>
            </a:r>
            <a:r>
              <a:rPr lang="hu-HU" b="1" dirty="0" err="1"/>
              <a:t>szamolasa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Vannak X ↔ </a:t>
            </a:r>
            <a:r>
              <a:rPr lang="hu-HU" dirty="0" err="1"/>
              <a:t>X</a:t>
            </a:r>
            <a:r>
              <a:rPr lang="hu-HU" dirty="0"/>
              <a:t>' </a:t>
            </a:r>
            <a:r>
              <a:rPr lang="hu-HU" dirty="0" err="1"/>
              <a:t>egymasnak</a:t>
            </a:r>
            <a:r>
              <a:rPr lang="hu-HU" dirty="0"/>
              <a:t> megfelelő</a:t>
            </a:r>
          </a:p>
          <a:p>
            <a:pPr marL="0" indent="0">
              <a:buNone/>
            </a:pPr>
            <a:r>
              <a:rPr lang="pt-BR" dirty="0"/>
              <a:t>pontjaink. Kerdes, mi az a H transzformacios</a:t>
            </a:r>
          </a:p>
          <a:p>
            <a:pPr marL="0" indent="0">
              <a:buNone/>
            </a:pPr>
            <a:r>
              <a:rPr lang="hu-HU" dirty="0" err="1"/>
              <a:t>matrix</a:t>
            </a:r>
            <a:r>
              <a:rPr lang="hu-HU" dirty="0"/>
              <a:t>, ami </a:t>
            </a:r>
            <a:r>
              <a:rPr lang="hu-HU" dirty="0" err="1"/>
              <a:t>leirja</a:t>
            </a:r>
            <a:r>
              <a:rPr lang="hu-HU" dirty="0"/>
              <a:t> </a:t>
            </a:r>
            <a:r>
              <a:rPr lang="hu-HU" dirty="0" err="1"/>
              <a:t>kozottuk</a:t>
            </a:r>
            <a:r>
              <a:rPr lang="hu-HU" dirty="0"/>
              <a:t> a kapcsolatot?</a:t>
            </a:r>
          </a:p>
          <a:p>
            <a:endParaRPr lang="hu-HU" dirty="0"/>
          </a:p>
          <a:p>
            <a:pPr marL="0" indent="0">
              <a:buNone/>
            </a:pPr>
            <a:r>
              <a:rPr lang="es-ES" dirty="0" smtClean="0"/>
              <a:t>Ha </a:t>
            </a:r>
            <a:r>
              <a:rPr lang="es-ES" dirty="0"/>
              <a:t>X es X' homogen, tehat X = (x, y, w), </a:t>
            </a:r>
            <a:r>
              <a:rPr lang="es-ES" dirty="0" smtClean="0"/>
              <a:t>es</a:t>
            </a:r>
          </a:p>
          <a:p>
            <a:pPr marL="0" indent="0">
              <a:buNone/>
            </a:pPr>
            <a:r>
              <a:rPr lang="hu-HU" dirty="0" smtClean="0"/>
              <a:t>X' = (</a:t>
            </a:r>
            <a:r>
              <a:rPr lang="hu-HU" dirty="0" err="1" smtClean="0"/>
              <a:t>x</a:t>
            </a:r>
            <a:r>
              <a:rPr lang="hu-HU" dirty="0" smtClean="0"/>
              <a:t>', y', w'), akkor:</a:t>
            </a:r>
          </a:p>
          <a:p>
            <a:pPr marL="2286000" lvl="5" indent="0">
              <a:buNone/>
            </a:pPr>
            <a:r>
              <a:rPr lang="hu-HU" dirty="0" smtClean="0"/>
              <a:t>X</a:t>
            </a:r>
            <a:r>
              <a:rPr lang="hu-HU" dirty="0"/>
              <a:t>' = H*X</a:t>
            </a:r>
          </a:p>
          <a:p>
            <a:pPr marL="0" indent="0">
              <a:buNone/>
            </a:pPr>
            <a:r>
              <a:rPr lang="pt-BR" dirty="0"/>
              <a:t>Ahol H egy 3x3-as matrix.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6451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/>
              <a:t>Homografia</a:t>
            </a:r>
            <a:r>
              <a:rPr lang="hu-HU" b="1" dirty="0"/>
              <a:t> </a:t>
            </a:r>
            <a:r>
              <a:rPr lang="hu-HU" b="1" dirty="0" err="1"/>
              <a:t>szamolasa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H-tol fugg a transzformacio fajtaja.</a:t>
            </a:r>
          </a:p>
          <a:p>
            <a:pPr marL="0" indent="0">
              <a:buNone/>
            </a:pPr>
            <a:r>
              <a:rPr lang="es-ES" dirty="0" smtClean="0"/>
              <a:t>Merevtest</a:t>
            </a:r>
            <a:r>
              <a:rPr lang="es-ES" dirty="0"/>
              <a:t>: csak forgatas es eltolas</a:t>
            </a:r>
          </a:p>
          <a:p>
            <a:pPr marL="0" indent="0">
              <a:buNone/>
            </a:pPr>
            <a:r>
              <a:rPr lang="hu-HU" dirty="0" err="1" smtClean="0"/>
              <a:t>Hasonlosagi</a:t>
            </a:r>
            <a:r>
              <a:rPr lang="hu-HU" dirty="0"/>
              <a:t>: uniform </a:t>
            </a:r>
            <a:r>
              <a:rPr lang="hu-HU" dirty="0" err="1"/>
              <a:t>skalazas</a:t>
            </a:r>
            <a:endParaRPr lang="hu-HU" dirty="0"/>
          </a:p>
          <a:p>
            <a:pPr marL="0" indent="0">
              <a:buNone/>
            </a:pPr>
            <a:r>
              <a:rPr lang="hu-HU" dirty="0" err="1" smtClean="0"/>
              <a:t>Affin</a:t>
            </a:r>
            <a:r>
              <a:rPr lang="hu-HU" dirty="0"/>
              <a:t>: </a:t>
            </a:r>
            <a:r>
              <a:rPr lang="hu-HU" dirty="0" err="1"/>
              <a:t>nyiras</a:t>
            </a:r>
            <a:r>
              <a:rPr lang="hu-HU" dirty="0"/>
              <a:t>, </a:t>
            </a:r>
            <a:r>
              <a:rPr lang="hu-HU" dirty="0" err="1"/>
              <a:t>skalazas</a:t>
            </a:r>
            <a:endParaRPr lang="hu-HU" dirty="0"/>
          </a:p>
          <a:p>
            <a:pPr marL="0" indent="0">
              <a:buNone/>
            </a:pPr>
            <a:r>
              <a:rPr lang="hu-HU" dirty="0" err="1" smtClean="0"/>
              <a:t>Projektiv</a:t>
            </a:r>
            <a:r>
              <a:rPr lang="hu-HU" dirty="0"/>
              <a:t>: </a:t>
            </a:r>
            <a:r>
              <a:rPr lang="hu-HU" dirty="0" err="1"/>
              <a:t>elterő</a:t>
            </a:r>
            <a:r>
              <a:rPr lang="hu-HU" dirty="0"/>
              <a:t> </a:t>
            </a:r>
            <a:r>
              <a:rPr lang="hu-HU" dirty="0" err="1"/>
              <a:t>kepsikok</a:t>
            </a:r>
            <a:endParaRPr lang="hu-HU" dirty="0"/>
          </a:p>
          <a:p>
            <a:pPr marL="0" indent="0">
              <a:buNone/>
            </a:pPr>
            <a:r>
              <a:rPr lang="hu-HU" dirty="0" err="1" smtClean="0"/>
              <a:t>Nem-linearis</a:t>
            </a:r>
            <a:r>
              <a:rPr lang="hu-HU" dirty="0"/>
              <a:t>: egyenes kepe folytonos </a:t>
            </a:r>
            <a:r>
              <a:rPr lang="hu-HU" dirty="0" smtClean="0"/>
              <a:t>vonal, </a:t>
            </a:r>
          </a:p>
          <a:p>
            <a:pPr marL="0" indent="0">
              <a:buNone/>
            </a:pPr>
            <a:r>
              <a:rPr lang="hu-HU" dirty="0" smtClean="0"/>
              <a:t>de </a:t>
            </a:r>
            <a:r>
              <a:rPr lang="hu-HU" dirty="0"/>
              <a:t>nem </a:t>
            </a:r>
            <a:r>
              <a:rPr lang="hu-HU" dirty="0" err="1"/>
              <a:t>feltetlen</a:t>
            </a:r>
            <a:r>
              <a:rPr lang="hu-HU" dirty="0"/>
              <a:t> egyenes</a:t>
            </a:r>
          </a:p>
        </p:txBody>
      </p:sp>
    </p:spTree>
    <p:extLst>
      <p:ext uri="{BB962C8B-B14F-4D97-AF65-F5344CB8AC3E}">
        <p14:creationId xmlns:p14="http://schemas.microsoft.com/office/powerpoint/2010/main" val="185156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/>
              <a:t>Homografia</a:t>
            </a:r>
            <a:r>
              <a:rPr lang="hu-HU" b="1" dirty="0"/>
              <a:t> </a:t>
            </a:r>
            <a:r>
              <a:rPr lang="hu-HU" b="1" dirty="0" err="1"/>
              <a:t>szamolasa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Ha H </a:t>
            </a:r>
            <a:r>
              <a:rPr lang="hu-HU" dirty="0" err="1"/>
              <a:t>projektiv</a:t>
            </a:r>
            <a:r>
              <a:rPr lang="hu-HU" dirty="0"/>
              <a:t> </a:t>
            </a:r>
            <a:r>
              <a:rPr lang="hu-HU" dirty="0" err="1"/>
              <a:t>matrix</a:t>
            </a:r>
            <a:r>
              <a:rPr lang="hu-HU" dirty="0"/>
              <a:t>, akkor a </a:t>
            </a:r>
            <a:r>
              <a:rPr lang="hu-HU" dirty="0" err="1"/>
              <a:t>szabadsagi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foka 8 → </a:t>
            </a:r>
            <a:r>
              <a:rPr lang="hu-HU" dirty="0" err="1"/>
              <a:t>Legalabb</a:t>
            </a:r>
            <a:r>
              <a:rPr lang="hu-HU" dirty="0"/>
              <a:t> 4 </a:t>
            </a:r>
            <a:r>
              <a:rPr lang="hu-HU" dirty="0" err="1"/>
              <a:t>pontpar</a:t>
            </a:r>
            <a:r>
              <a:rPr lang="hu-HU" dirty="0"/>
              <a:t> kell!</a:t>
            </a:r>
          </a:p>
          <a:p>
            <a:pPr marL="0" indent="0">
              <a:buNone/>
            </a:pPr>
            <a:r>
              <a:rPr lang="hu-HU" dirty="0" err="1" smtClean="0"/>
              <a:t>Tobb</a:t>
            </a:r>
            <a:r>
              <a:rPr lang="hu-HU" dirty="0"/>
              <a:t>, mint 4 pont: </a:t>
            </a:r>
            <a:r>
              <a:rPr lang="hu-HU" dirty="0" err="1" smtClean="0"/>
              <a:t>tulhatarozott</a:t>
            </a:r>
            <a:endParaRPr lang="hu-HU" dirty="0"/>
          </a:p>
          <a:p>
            <a:pPr marL="0" indent="0">
              <a:buNone/>
            </a:pPr>
            <a:r>
              <a:rPr lang="hu-HU" dirty="0" smtClean="0"/>
              <a:t>egyenletrendszer</a:t>
            </a:r>
            <a:endParaRPr lang="hu-HU" dirty="0"/>
          </a:p>
          <a:p>
            <a:pPr marL="0" indent="0">
              <a:buNone/>
            </a:pPr>
            <a:r>
              <a:rPr lang="pt-BR" dirty="0" smtClean="0"/>
              <a:t>H </a:t>
            </a:r>
            <a:r>
              <a:rPr lang="pt-BR" dirty="0"/>
              <a:t>matrix szamolasa: direkt linearis</a:t>
            </a:r>
          </a:p>
          <a:p>
            <a:pPr marL="0" indent="0">
              <a:buNone/>
            </a:pPr>
            <a:r>
              <a:rPr lang="hu-HU" dirty="0" err="1"/>
              <a:t>transzformacio</a:t>
            </a:r>
            <a:r>
              <a:rPr lang="hu-HU" dirty="0"/>
              <a:t> (DLT) algoritmussal</a:t>
            </a:r>
          </a:p>
        </p:txBody>
      </p:sp>
    </p:spTree>
    <p:extLst>
      <p:ext uri="{BB962C8B-B14F-4D97-AF65-F5344CB8AC3E}">
        <p14:creationId xmlns:p14="http://schemas.microsoft.com/office/powerpoint/2010/main" val="307022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Referencia pontok </a:t>
            </a:r>
            <a:r>
              <a:rPr lang="hu-HU" b="1" dirty="0" err="1"/>
              <a:t>kovetese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t-BR" dirty="0"/>
              <a:t>H transzformacio utan a kepunk meg a </a:t>
            </a:r>
            <a:r>
              <a:rPr lang="pt-BR" dirty="0" smtClean="0"/>
              <a:t>sajat</a:t>
            </a:r>
          </a:p>
          <a:p>
            <a:pPr marL="0" indent="0" algn="ctr">
              <a:buNone/>
            </a:pPr>
            <a:r>
              <a:rPr lang="hu-HU" dirty="0" err="1" smtClean="0"/>
              <a:t>koordinata</a:t>
            </a:r>
            <a:r>
              <a:rPr lang="hu-HU" dirty="0" smtClean="0"/>
              <a:t> </a:t>
            </a:r>
            <a:r>
              <a:rPr lang="hu-HU" dirty="0" err="1" smtClean="0"/>
              <a:t>rendszereben</a:t>
            </a:r>
            <a:r>
              <a:rPr lang="hu-HU" dirty="0" smtClean="0"/>
              <a:t> van</a:t>
            </a:r>
          </a:p>
          <a:p>
            <a:pPr marL="0" indent="0" algn="ctr">
              <a:buNone/>
            </a:pPr>
            <a:r>
              <a:rPr lang="hu-HU" dirty="0" err="1" smtClean="0"/>
              <a:t>Kerdes</a:t>
            </a:r>
            <a:r>
              <a:rPr lang="hu-HU" dirty="0"/>
              <a:t>, hogy ebben a </a:t>
            </a:r>
            <a:r>
              <a:rPr lang="hu-HU" dirty="0" err="1" smtClean="0"/>
              <a:t>koordinata</a:t>
            </a:r>
            <a:endParaRPr lang="hu-HU" dirty="0" smtClean="0"/>
          </a:p>
          <a:p>
            <a:pPr marL="0" indent="0" algn="ctr">
              <a:buNone/>
            </a:pPr>
            <a:r>
              <a:rPr lang="hu-HU" dirty="0" smtClean="0"/>
              <a:t>rendszerben hova </a:t>
            </a:r>
            <a:r>
              <a:rPr lang="hu-HU" dirty="0" err="1" smtClean="0"/>
              <a:t>kerultek</a:t>
            </a:r>
            <a:r>
              <a:rPr lang="hu-HU" dirty="0" smtClean="0"/>
              <a:t> a referencia pontok?</a:t>
            </a:r>
          </a:p>
          <a:p>
            <a:pPr marL="0" indent="0" algn="ctr">
              <a:buNone/>
            </a:pPr>
            <a:r>
              <a:rPr lang="hu-HU" i="1" dirty="0" err="1" smtClean="0"/>
              <a:t>Megoldas</a:t>
            </a:r>
            <a:r>
              <a:rPr lang="hu-HU" i="1" dirty="0"/>
              <a:t>: </a:t>
            </a:r>
            <a:r>
              <a:rPr lang="hu-HU" dirty="0" err="1"/>
              <a:t>kovessuk</a:t>
            </a:r>
            <a:r>
              <a:rPr lang="hu-HU" dirty="0"/>
              <a:t> nyomon a referencia</a:t>
            </a:r>
          </a:p>
          <a:p>
            <a:pPr marL="0" indent="0" algn="ctr">
              <a:buNone/>
            </a:pPr>
            <a:r>
              <a:rPr lang="hu-HU" dirty="0"/>
              <a:t>pontok </a:t>
            </a:r>
            <a:r>
              <a:rPr lang="hu-HU" dirty="0" err="1"/>
              <a:t>koordinatait</a:t>
            </a:r>
            <a:r>
              <a:rPr lang="hu-HU" dirty="0"/>
              <a:t> H </a:t>
            </a:r>
            <a:r>
              <a:rPr lang="hu-HU" dirty="0" err="1"/>
              <a:t>transzformacio</a:t>
            </a:r>
            <a:endParaRPr lang="hu-HU" dirty="0"/>
          </a:p>
          <a:p>
            <a:pPr marL="0" indent="0" algn="ctr">
              <a:buNone/>
            </a:pPr>
            <a:r>
              <a:rPr lang="hu-HU" dirty="0" err="1"/>
              <a:t>segitsegevel</a:t>
            </a:r>
            <a:r>
              <a:rPr lang="hu-HU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8631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Referencia pontok </a:t>
            </a:r>
            <a:r>
              <a:rPr lang="hu-HU" b="1" dirty="0" err="1" smtClean="0"/>
              <a:t>kovetese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hu-HU" i="1" dirty="0" smtClean="0"/>
          </a:p>
          <a:p>
            <a:pPr marL="0" indent="0">
              <a:buNone/>
            </a:pPr>
            <a:endParaRPr lang="hu-HU" i="1" dirty="0"/>
          </a:p>
          <a:p>
            <a:pPr marL="0" indent="0">
              <a:buNone/>
            </a:pPr>
            <a:endParaRPr lang="hu-HU" i="1" dirty="0" smtClean="0"/>
          </a:p>
          <a:p>
            <a:pPr marL="0" indent="0">
              <a:buNone/>
            </a:pPr>
            <a:endParaRPr lang="hu-HU" i="1" dirty="0"/>
          </a:p>
          <a:p>
            <a:pPr marL="0" indent="0">
              <a:buNone/>
            </a:pPr>
            <a:endParaRPr lang="hu-HU" i="1" dirty="0" smtClean="0"/>
          </a:p>
          <a:p>
            <a:pPr marL="0" indent="0">
              <a:buNone/>
            </a:pPr>
            <a:endParaRPr lang="hu-HU" i="1" dirty="0"/>
          </a:p>
          <a:p>
            <a:pPr marL="0" indent="0">
              <a:buNone/>
            </a:pPr>
            <a:r>
              <a:rPr lang="hu-HU" i="1" dirty="0" smtClean="0"/>
              <a:t>Az </a:t>
            </a:r>
            <a:r>
              <a:rPr lang="hu-HU" i="1" dirty="0"/>
              <a:t>első </a:t>
            </a:r>
            <a:r>
              <a:rPr lang="hu-HU" i="1" dirty="0" err="1"/>
              <a:t>kep</a:t>
            </a:r>
            <a:r>
              <a:rPr lang="hu-HU" i="1" dirty="0"/>
              <a:t> referenciapontjainak </a:t>
            </a:r>
            <a:r>
              <a:rPr lang="hu-HU" i="1" dirty="0" err="1" smtClean="0"/>
              <a:t>koordinata-valtozasa</a:t>
            </a:r>
            <a:r>
              <a:rPr lang="hu-HU" i="1" dirty="0"/>
              <a:t> </a:t>
            </a:r>
            <a:r>
              <a:rPr lang="hu-HU" i="1" dirty="0" smtClean="0"/>
              <a:t>a </a:t>
            </a:r>
            <a:r>
              <a:rPr lang="hu-HU" i="1" dirty="0"/>
              <a:t>H </a:t>
            </a:r>
            <a:r>
              <a:rPr lang="hu-HU" i="1" dirty="0" err="1"/>
              <a:t>transzformacio</a:t>
            </a:r>
            <a:r>
              <a:rPr lang="hu-HU" i="1" dirty="0"/>
              <a:t> </a:t>
            </a:r>
            <a:r>
              <a:rPr lang="hu-HU" i="1" dirty="0" err="1"/>
              <a:t>utan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05" y="1797983"/>
            <a:ext cx="7296150" cy="235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88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smtClean="0"/>
              <a:t>Képek összeillesztése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u-HU" dirty="0"/>
              <a:t>H </a:t>
            </a:r>
            <a:r>
              <a:rPr lang="hu-HU" dirty="0" err="1"/>
              <a:t>transzformacioval</a:t>
            </a:r>
            <a:r>
              <a:rPr lang="hu-HU" dirty="0"/>
              <a:t> a </a:t>
            </a:r>
            <a:r>
              <a:rPr lang="hu-HU" dirty="0" err="1"/>
              <a:t>ket</a:t>
            </a:r>
            <a:r>
              <a:rPr lang="hu-HU" dirty="0"/>
              <a:t> </a:t>
            </a:r>
            <a:r>
              <a:rPr lang="hu-HU" dirty="0" err="1"/>
              <a:t>kep</a:t>
            </a:r>
            <a:r>
              <a:rPr lang="hu-HU" dirty="0"/>
              <a:t> </a:t>
            </a:r>
            <a:r>
              <a:rPr lang="hu-HU" dirty="0" err="1"/>
              <a:t>sikjanak</a:t>
            </a:r>
            <a:endParaRPr lang="hu-HU" dirty="0"/>
          </a:p>
          <a:p>
            <a:pPr marL="0" indent="0" algn="ctr">
              <a:buNone/>
            </a:pPr>
            <a:r>
              <a:rPr lang="hu-HU" dirty="0" err="1"/>
              <a:t>normalisai</a:t>
            </a:r>
            <a:r>
              <a:rPr lang="hu-HU" dirty="0"/>
              <a:t> megegyeznek</a:t>
            </a:r>
          </a:p>
          <a:p>
            <a:pPr marL="0" indent="0" algn="ctr">
              <a:buNone/>
            </a:pPr>
            <a:r>
              <a:rPr lang="pt-BR" dirty="0" smtClean="0"/>
              <a:t>H </a:t>
            </a:r>
            <a:r>
              <a:rPr lang="pt-BR" dirty="0"/>
              <a:t>transzformacio emelett elvegezte a</a:t>
            </a:r>
          </a:p>
          <a:p>
            <a:pPr marL="0" indent="0" algn="ctr">
              <a:buNone/>
            </a:pPr>
            <a:r>
              <a:rPr lang="hu-HU" dirty="0" err="1"/>
              <a:t>forgatast</a:t>
            </a:r>
            <a:r>
              <a:rPr lang="hu-HU" dirty="0"/>
              <a:t>, </a:t>
            </a:r>
            <a:r>
              <a:rPr lang="hu-HU" dirty="0" err="1"/>
              <a:t>nyirast</a:t>
            </a:r>
            <a:r>
              <a:rPr lang="hu-HU" dirty="0"/>
              <a:t> es </a:t>
            </a:r>
            <a:r>
              <a:rPr lang="hu-HU" dirty="0" err="1"/>
              <a:t>skalazast</a:t>
            </a:r>
            <a:endParaRPr lang="hu-HU" dirty="0"/>
          </a:p>
          <a:p>
            <a:pPr marL="0" indent="0" algn="ctr">
              <a:buNone/>
            </a:pPr>
            <a:r>
              <a:rPr lang="hu-HU" dirty="0" smtClean="0"/>
              <a:t>Mar </a:t>
            </a:r>
            <a:r>
              <a:rPr lang="hu-HU" dirty="0"/>
              <a:t>csak </a:t>
            </a:r>
            <a:r>
              <a:rPr lang="hu-HU" dirty="0" err="1"/>
              <a:t>ossze</a:t>
            </a:r>
            <a:r>
              <a:rPr lang="hu-HU" dirty="0"/>
              <a:t> kell illeszteni a </a:t>
            </a:r>
            <a:r>
              <a:rPr lang="hu-HU" dirty="0" err="1"/>
              <a:t>ket</a:t>
            </a:r>
            <a:r>
              <a:rPr lang="hu-HU" dirty="0"/>
              <a:t> </a:t>
            </a:r>
            <a:r>
              <a:rPr lang="hu-HU" dirty="0" err="1"/>
              <a:t>kepet</a:t>
            </a:r>
            <a:r>
              <a:rPr lang="hu-HU" dirty="0"/>
              <a:t>, de</a:t>
            </a:r>
          </a:p>
          <a:p>
            <a:pPr marL="0" indent="0" algn="ctr">
              <a:buNone/>
            </a:pPr>
            <a:r>
              <a:rPr lang="hu-HU" dirty="0"/>
              <a:t>hogy pontos </a:t>
            </a:r>
            <a:r>
              <a:rPr lang="hu-HU" dirty="0" err="1"/>
              <a:t>illesztest</a:t>
            </a:r>
            <a:r>
              <a:rPr lang="hu-HU" dirty="0"/>
              <a:t> kapjunk, merevtest</a:t>
            </a:r>
          </a:p>
          <a:p>
            <a:pPr marL="0" indent="0" algn="ctr">
              <a:buNone/>
            </a:pPr>
            <a:r>
              <a:rPr lang="hu-HU" dirty="0" err="1"/>
              <a:t>transzformaciot</a:t>
            </a:r>
            <a:r>
              <a:rPr lang="hu-HU" dirty="0"/>
              <a:t> </a:t>
            </a:r>
            <a:r>
              <a:rPr lang="hu-HU" dirty="0" err="1"/>
              <a:t>hasznalunk</a:t>
            </a:r>
            <a:endParaRPr lang="hu-HU" dirty="0"/>
          </a:p>
          <a:p>
            <a:pPr marL="0" indent="0" algn="ctr">
              <a:buNone/>
            </a:pPr>
            <a:r>
              <a:rPr lang="pl-PL" i="1" dirty="0" smtClean="0"/>
              <a:t>Ok</a:t>
            </a:r>
            <a:r>
              <a:rPr lang="pl-PL" i="1" dirty="0"/>
              <a:t>: </a:t>
            </a:r>
            <a:r>
              <a:rPr lang="pl-PL" dirty="0"/>
              <a:t>minimalizaljuk az uj pontparok</a:t>
            </a:r>
          </a:p>
          <a:p>
            <a:pPr marL="0" indent="0" algn="ctr">
              <a:buNone/>
            </a:pPr>
            <a:r>
              <a:rPr lang="hu-HU" dirty="0" err="1"/>
              <a:t>tavolsaganak</a:t>
            </a:r>
            <a:r>
              <a:rPr lang="hu-HU" dirty="0"/>
              <a:t> </a:t>
            </a:r>
            <a:r>
              <a:rPr lang="hu-HU" dirty="0" err="1"/>
              <a:t>negyzetosszeget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1171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OpenCV és EmguCV használata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46111" y="1427356"/>
            <a:ext cx="8946541" cy="4910253"/>
          </a:xfrm>
        </p:spPr>
        <p:txBody>
          <a:bodyPr>
            <a:normAutofit/>
          </a:bodyPr>
          <a:lstStyle/>
          <a:p>
            <a:pPr lvl="1">
              <a:lnSpc>
                <a:spcPct val="150000"/>
              </a:lnSpc>
            </a:pPr>
            <a:r>
              <a:rPr lang="hu-HU" dirty="0" smtClean="0"/>
              <a:t>Nyílt forráskódú könyvtárcsomag</a:t>
            </a:r>
          </a:p>
          <a:p>
            <a:pPr lvl="1">
              <a:lnSpc>
                <a:spcPct val="150000"/>
              </a:lnSpc>
            </a:pPr>
            <a:r>
              <a:rPr lang="hu-HU" dirty="0" smtClean="0"/>
              <a:t>EMGU </a:t>
            </a:r>
            <a:r>
              <a:rPr lang="hu-HU" dirty="0"/>
              <a:t>CV tulajdonképpen egy Open CV </a:t>
            </a:r>
            <a:endParaRPr lang="hu-HU" dirty="0" smtClean="0"/>
          </a:p>
          <a:p>
            <a:pPr marL="457200" lvl="1" indent="0">
              <a:lnSpc>
                <a:spcPct val="150000"/>
              </a:lnSpc>
              <a:buNone/>
            </a:pPr>
            <a:r>
              <a:rPr lang="hu-HU" dirty="0"/>
              <a:t>	</a:t>
            </a:r>
            <a:r>
              <a:rPr lang="hu-HU" dirty="0" smtClean="0"/>
              <a:t>C</a:t>
            </a:r>
            <a:r>
              <a:rPr lang="hu-HU" dirty="0"/>
              <a:t># </a:t>
            </a:r>
            <a:r>
              <a:rPr lang="hu-HU" dirty="0" err="1"/>
              <a:t>wrapper</a:t>
            </a:r>
            <a:endParaRPr lang="sk-SK" dirty="0"/>
          </a:p>
          <a:p>
            <a:pPr lvl="1">
              <a:lnSpc>
                <a:spcPct val="150000"/>
              </a:lnSpc>
            </a:pPr>
            <a:r>
              <a:rPr lang="sk-SK" dirty="0" smtClean="0"/>
              <a:t>Implementálni szükséges referenciák	</a:t>
            </a:r>
            <a:endParaRPr lang="hu-HU" dirty="0" smtClean="0"/>
          </a:p>
          <a:p>
            <a:pPr lvl="2">
              <a:lnSpc>
                <a:spcPct val="150000"/>
              </a:lnSpc>
            </a:pPr>
            <a:r>
              <a:rPr lang="hu-HU" dirty="0" smtClean="0"/>
              <a:t>– </a:t>
            </a:r>
            <a:r>
              <a:rPr lang="hu-HU" dirty="0" err="1"/>
              <a:t>Emgu.CV.dll</a:t>
            </a:r>
            <a:r>
              <a:rPr lang="hu-HU" dirty="0"/>
              <a:t> </a:t>
            </a:r>
          </a:p>
          <a:p>
            <a:pPr lvl="2">
              <a:lnSpc>
                <a:spcPct val="150000"/>
              </a:lnSpc>
            </a:pPr>
            <a:r>
              <a:rPr lang="hu-HU" dirty="0"/>
              <a:t>– </a:t>
            </a:r>
            <a:r>
              <a:rPr lang="hu-HU" dirty="0" err="1"/>
              <a:t>Emgu.CV.UI.dll</a:t>
            </a:r>
            <a:r>
              <a:rPr lang="hu-HU" dirty="0"/>
              <a:t> </a:t>
            </a:r>
          </a:p>
          <a:p>
            <a:pPr lvl="2">
              <a:lnSpc>
                <a:spcPct val="150000"/>
              </a:lnSpc>
            </a:pPr>
            <a:r>
              <a:rPr lang="hu-HU" dirty="0"/>
              <a:t>– </a:t>
            </a:r>
            <a:r>
              <a:rPr lang="hu-HU" dirty="0" err="1"/>
              <a:t>Emgu.Util.dll</a:t>
            </a:r>
            <a:endParaRPr lang="hu-HU" dirty="0"/>
          </a:p>
          <a:p>
            <a:pPr lvl="1">
              <a:lnSpc>
                <a:spcPct val="150000"/>
              </a:lnSpc>
            </a:pPr>
            <a:r>
              <a:rPr lang="hu-HU" dirty="0"/>
              <a:t>Az EMGU CV használatával egy kép pixelértékeit úgy olvashatjuk ki, mintha mátrixból olvasnánk</a:t>
            </a:r>
            <a:endParaRPr lang="hu-HU" dirty="0"/>
          </a:p>
        </p:txBody>
      </p:sp>
      <p:pic>
        <p:nvPicPr>
          <p:cNvPr id="4" name="Kép 3"/>
          <p:cNvPicPr/>
          <p:nvPr/>
        </p:nvPicPr>
        <p:blipFill>
          <a:blip r:embed="rId2"/>
          <a:stretch>
            <a:fillRect/>
          </a:stretch>
        </p:blipFill>
        <p:spPr>
          <a:xfrm>
            <a:off x="7604978" y="2075220"/>
            <a:ext cx="3975348" cy="232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7597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Gyakorlat:</a:t>
            </a:r>
            <a:r>
              <a:rPr lang="hu-HU" dirty="0"/>
              <a:t/>
            </a:r>
            <a:br>
              <a:rPr lang="hu-HU" dirty="0"/>
            </a:br>
            <a:r>
              <a:rPr lang="hu-HU" dirty="0"/>
              <a:t>Képek azonos pontból:</a:t>
            </a:r>
            <a:br>
              <a:rPr lang="hu-HU" dirty="0"/>
            </a:b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15918" y="2328577"/>
            <a:ext cx="1649358" cy="2199145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80099" y="3603729"/>
            <a:ext cx="1878596" cy="2504794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099" y="452718"/>
            <a:ext cx="1912620" cy="2550160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685" y="2310692"/>
            <a:ext cx="1912620" cy="2550160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668" y="2305966"/>
            <a:ext cx="1912620" cy="2550160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51" y="2305966"/>
            <a:ext cx="1912620" cy="255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85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Végeredmény :</a:t>
            </a:r>
            <a:br>
              <a:rPr lang="hu-HU" dirty="0"/>
            </a:b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479" y="2169170"/>
            <a:ext cx="7733983" cy="3591317"/>
          </a:xfrm>
        </p:spPr>
      </p:pic>
    </p:spTree>
    <p:extLst>
      <p:ext uri="{BB962C8B-B14F-4D97-AF65-F5344CB8AC3E}">
        <p14:creationId xmlns:p14="http://schemas.microsoft.com/office/powerpoint/2010/main" val="243037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4811" y="1618578"/>
            <a:ext cx="9404723" cy="3730662"/>
          </a:xfrm>
        </p:spPr>
        <p:txBody>
          <a:bodyPr/>
          <a:lstStyle/>
          <a:p>
            <a:pPr algn="ctr"/>
            <a:r>
              <a:rPr lang="hu-HU" sz="8800" dirty="0" smtClean="0"/>
              <a:t>Köszönjük a figyelmet!</a:t>
            </a:r>
            <a:endParaRPr lang="hu-HU" sz="8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8260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212</TotalTime>
  <Words>762</Words>
  <Application>Microsoft Office PowerPoint</Application>
  <PresentationFormat>Szélesvásznú</PresentationFormat>
  <Paragraphs>132</Paragraphs>
  <Slides>21</Slides>
  <Notes>3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21</vt:i4>
      </vt:variant>
    </vt:vector>
  </HeadingPairs>
  <TitlesOfParts>
    <vt:vector size="26" baseType="lpstr">
      <vt:lpstr>Arial</vt:lpstr>
      <vt:lpstr>Calibri</vt:lpstr>
      <vt:lpstr>Century Gothic</vt:lpstr>
      <vt:lpstr>Wingdings 3</vt:lpstr>
      <vt:lpstr>Ion</vt:lpstr>
      <vt:lpstr>Planar homography mosaicing</vt:lpstr>
      <vt:lpstr>Panoráma:</vt:lpstr>
      <vt:lpstr>Panorámakép készítése: </vt:lpstr>
      <vt:lpstr>PowerPoint bemutató</vt:lpstr>
      <vt:lpstr>PowerPoint bemutató</vt:lpstr>
      <vt:lpstr>Lépések </vt:lpstr>
      <vt:lpstr>Sarokpont detektálás </vt:lpstr>
      <vt:lpstr>Harris sarokdetektáló algoritmus</vt:lpstr>
      <vt:lpstr>Sarokpont párosítás - SSD - Sum of Squared Difference:</vt:lpstr>
      <vt:lpstr>Párosított pontok szűrése </vt:lpstr>
      <vt:lpstr>Transzformáció:</vt:lpstr>
      <vt:lpstr>Homografia szamolasa</vt:lpstr>
      <vt:lpstr>Homografia szamolasa</vt:lpstr>
      <vt:lpstr>Homografia szamolasa</vt:lpstr>
      <vt:lpstr>Referencia pontok kovetese</vt:lpstr>
      <vt:lpstr>Referencia pontok kovetese</vt:lpstr>
      <vt:lpstr>Képek összeillesztése</vt:lpstr>
      <vt:lpstr>OpenCV és EmguCV használata</vt:lpstr>
      <vt:lpstr>Gyakorlat: Képek azonos pontból: </vt:lpstr>
      <vt:lpstr>Végeredmény : </vt:lpstr>
      <vt:lpstr>Köszönjük a figyelmet!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Planar homography mosaicing</dc:title>
  <dc:creator>Microsoft-fiók</dc:creator>
  <cp:lastModifiedBy>Microsoft-fiók</cp:lastModifiedBy>
  <cp:revision>23</cp:revision>
  <dcterms:created xsi:type="dcterms:W3CDTF">2016-04-07T08:39:51Z</dcterms:created>
  <dcterms:modified xsi:type="dcterms:W3CDTF">2016-04-28T14:55:59Z</dcterms:modified>
</cp:coreProperties>
</file>